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8" r:id="rId14"/>
    <p:sldId id="279" r:id="rId15"/>
    <p:sldId id="280" r:id="rId16"/>
    <p:sldId id="281" r:id="rId17"/>
    <p:sldId id="282" r:id="rId18"/>
    <p:sldId id="283" r:id="rId19"/>
    <p:sldId id="284" r:id="rId20"/>
    <p:sldId id="285" r:id="rId21"/>
    <p:sldId id="286" r:id="rId22"/>
    <p:sldId id="287" r:id="rId23"/>
    <p:sldId id="268" r:id="rId24"/>
    <p:sldId id="288" r:id="rId25"/>
    <p:sldId id="269" r:id="rId26"/>
    <p:sldId id="270" r:id="rId27"/>
    <p:sldId id="271" r:id="rId28"/>
    <p:sldId id="272" r:id="rId29"/>
    <p:sldId id="273" r:id="rId30"/>
    <p:sldId id="274" r:id="rId31"/>
    <p:sldId id="275" r:id="rId32"/>
    <p:sldId id="276" r:id="rId33"/>
    <p:sldId id="27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5/26/2024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5/26/2024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5/26/2024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0B32-043E-2479-7B88-50D210D2B6DE}"/>
              </a:ext>
            </a:extLst>
          </p:cNvPr>
          <p:cNvSpPr>
            <a:spLocks noGrp="1"/>
          </p:cNvSpPr>
          <p:nvPr>
            <p:ph type="ctrTitle"/>
          </p:nvPr>
        </p:nvSpPr>
        <p:spPr/>
        <p:txBody>
          <a:bodyPr>
            <a:normAutofit fontScale="90000"/>
          </a:bodyPr>
          <a:lstStyle/>
          <a:p>
            <a:pPr marL="0" marR="0">
              <a:lnSpc>
                <a:spcPct val="107000"/>
              </a:lnSpc>
              <a:spcBef>
                <a:spcPts val="0"/>
              </a:spcBef>
              <a:spcAft>
                <a:spcPts val="800"/>
              </a:spcAft>
            </a:pPr>
            <a:r>
              <a:rPr lang="en-US" sz="4900" b="1" kern="100" dirty="0">
                <a:effectLst/>
                <a:ea typeface="Calibri" panose="020F0502020204030204" pitchFamily="34" charset="0"/>
                <a:cs typeface="Times New Roman" panose="02020603050405020304" pitchFamily="18" charset="0"/>
              </a:rPr>
              <a:t>Data Science Bootcamp</a:t>
            </a:r>
            <a:br>
              <a:rPr lang="en-US" sz="4900" kern="100" dirty="0">
                <a:effectLst/>
                <a:ea typeface="Calibri" panose="020F0502020204030204" pitchFamily="34" charset="0"/>
                <a:cs typeface="Times New Roman" panose="02020603050405020304" pitchFamily="18" charset="0"/>
              </a:rPr>
            </a:br>
            <a:r>
              <a:rPr lang="en-US" sz="4900" b="1" kern="100" dirty="0">
                <a:effectLst/>
                <a:ea typeface="Calibri" panose="020F0502020204030204" pitchFamily="34" charset="0"/>
                <a:cs typeface="Times New Roman" panose="02020603050405020304" pitchFamily="18" charset="0"/>
              </a:rPr>
              <a:t>Capstone Project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8E5DA8AC-914A-9E39-BB74-1066075538D0}"/>
              </a:ext>
            </a:extLst>
          </p:cNvPr>
          <p:cNvSpPr>
            <a:spLocks noGrp="1"/>
          </p:cNvSpPr>
          <p:nvPr>
            <p:ph type="subTitle" idx="1"/>
          </p:nvPr>
        </p:nvSpPr>
        <p:spPr/>
        <p:txBody>
          <a:bodyPr/>
          <a:lstStyle/>
          <a:p>
            <a:r>
              <a:rPr lang="en-US" sz="1800" b="1" kern="100" dirty="0" err="1">
                <a:effectLst/>
                <a:latin typeface="Segoe UI" panose="020B0502040204020203" pitchFamily="34" charset="0"/>
                <a:ea typeface="Calibri" panose="020F0502020204030204" pitchFamily="34" charset="0"/>
                <a:cs typeface="Times New Roman" panose="02020603050405020304" pitchFamily="18" charset="0"/>
              </a:rPr>
              <a:t>FindDefault</a:t>
            </a:r>
            <a:r>
              <a:rPr lang="en-US" sz="1800" b="1" kern="100" dirty="0">
                <a:effectLst/>
                <a:latin typeface="Segoe UI" panose="020B0502040204020203" pitchFamily="34" charset="0"/>
                <a:ea typeface="Calibri" panose="020F0502020204030204" pitchFamily="34" charset="0"/>
                <a:cs typeface="Times New Roman" panose="02020603050405020304" pitchFamily="18" charset="0"/>
              </a:rPr>
              <a:t> (Prediction of Credit Card fraud)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9DC8131D-6F29-2CCB-AEFC-9369B01CD440}"/>
              </a:ext>
            </a:extLst>
          </p:cNvPr>
          <p:cNvSpPr txBox="1"/>
          <p:nvPr/>
        </p:nvSpPr>
        <p:spPr>
          <a:xfrm>
            <a:off x="8986684" y="5383000"/>
            <a:ext cx="3281516" cy="671915"/>
          </a:xfrm>
          <a:prstGeom prst="rect">
            <a:avLst/>
          </a:prstGeom>
          <a:noFill/>
        </p:spPr>
        <p:txBody>
          <a:bodyPr wrap="square">
            <a:spAutoFit/>
          </a:bodyPr>
          <a:lstStyle/>
          <a:p>
            <a:pPr marR="0" lvl="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a:t>
            </a:r>
          </a:p>
          <a:p>
            <a:pPr marR="0" lvl="0">
              <a:lnSpc>
                <a:spcPct val="107000"/>
              </a:lnSpc>
              <a:spcBef>
                <a:spcPts val="0"/>
              </a:spcBef>
              <a:spcAft>
                <a:spcPts val="0"/>
              </a:spcAft>
            </a:pPr>
            <a:r>
              <a:rPr lang="en-US" kern="100" dirty="0">
                <a:latin typeface="Calibri" panose="020F0502020204030204" pitchFamily="34" charset="0"/>
                <a:ea typeface="Calibri" panose="020F0502020204030204" pitchFamily="34" charset="0"/>
                <a:cs typeface="Times New Roman" panose="02020603050405020304" pitchFamily="18" charset="0"/>
              </a:rPr>
              <a:t>ASHWINI DAYANAND NAIK</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AC84B18F-75ED-4470-8FF1-56594C07DB1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05842598"/>
      </p:ext>
    </p:extLst>
  </p:cSld>
  <p:clrMapOvr>
    <a:masterClrMapping/>
  </p:clrMapOvr>
  <mc:AlternateContent xmlns:mc="http://schemas.openxmlformats.org/markup-compatibility/2006">
    <mc:Choice xmlns:p14="http://schemas.microsoft.com/office/powerpoint/2010/main" Requires="p14">
      <p:transition spd="slow" p14:dur="2000" advTm="14443"/>
    </mc:Choice>
    <mc:Fallback>
      <p:transition spd="slow" advTm="14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82BB-1A0C-E6BE-4D0E-1CA29DEA2BF2}"/>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61280B57-9880-AE4E-3F2C-7D68802A0F14}"/>
              </a:ext>
            </a:extLst>
          </p:cNvPr>
          <p:cNvSpPr>
            <a:spLocks noGrp="1"/>
          </p:cNvSpPr>
          <p:nvPr>
            <p:ph idx="1"/>
          </p:nvPr>
        </p:nvSpPr>
        <p:spPr/>
        <p:txBody>
          <a:bodyPr>
            <a:normAutofit fontScale="70000" lnSpcReduction="20000"/>
          </a:bodyPr>
          <a:lstStyle/>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Get the Fraud and the normal dataset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fraud = data[data['Class']==1]</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normal = data[data['Class']==0]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print(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fraud.shape,normal.shape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Display basic statistics of the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We need to analyze more amount of information from the transaction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#How different are the amount of money used in different transaction classes?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fraud.Amount.describe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normal.Amount.describe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7" name="Audio 6">
            <a:hlinkClick r:id="" action="ppaction://media"/>
            <a:extLst>
              <a:ext uri="{FF2B5EF4-FFF2-40B4-BE49-F238E27FC236}">
                <a16:creationId xmlns:a16="http://schemas.microsoft.com/office/drawing/2014/main" id="{D200B5DA-195F-72AE-F581-FDCC2859A5B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96866831"/>
      </p:ext>
    </p:extLst>
  </p:cSld>
  <p:clrMapOvr>
    <a:masterClrMapping/>
  </p:clrMapOvr>
  <mc:AlternateContent xmlns:mc="http://schemas.openxmlformats.org/markup-compatibility/2006">
    <mc:Choice xmlns:p14="http://schemas.microsoft.com/office/powerpoint/2010/main" Requires="p14">
      <p:transition spd="slow" p14:dur="2000" advTm="1906"/>
    </mc:Choice>
    <mc:Fallback>
      <p:transition spd="slow" advTm="1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7911-4872-FCF2-E0B9-6BC8E3FAC920}"/>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758D3388-E6DC-2961-532B-AC30FECD88B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B11592B-7280-845C-B4A1-6BE6163AB9F8}"/>
              </a:ext>
            </a:extLst>
          </p:cNvPr>
          <p:cNvPicPr>
            <a:picLocks noChangeAspect="1"/>
          </p:cNvPicPr>
          <p:nvPr/>
        </p:nvPicPr>
        <p:blipFill>
          <a:blip r:embed="rId4"/>
          <a:stretch>
            <a:fillRect/>
          </a:stretch>
        </p:blipFill>
        <p:spPr>
          <a:xfrm>
            <a:off x="1759973" y="1565275"/>
            <a:ext cx="8249265" cy="4324248"/>
          </a:xfrm>
          <a:prstGeom prst="rect">
            <a:avLst/>
          </a:prstGeom>
        </p:spPr>
      </p:pic>
      <p:pic>
        <p:nvPicPr>
          <p:cNvPr id="8" name="Audio 7">
            <a:hlinkClick r:id="" action="ppaction://media"/>
            <a:extLst>
              <a:ext uri="{FF2B5EF4-FFF2-40B4-BE49-F238E27FC236}">
                <a16:creationId xmlns:a16="http://schemas.microsoft.com/office/drawing/2014/main" id="{72397CF5-8059-0E0D-810E-5D71BD66C67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25289977"/>
      </p:ext>
    </p:extLst>
  </p:cSld>
  <p:clrMapOvr>
    <a:masterClrMapping/>
  </p:clrMapOvr>
  <mc:AlternateContent xmlns:mc="http://schemas.openxmlformats.org/markup-compatibility/2006">
    <mc:Choice xmlns:p14="http://schemas.microsoft.com/office/powerpoint/2010/main" Requires="p14">
      <p:transition spd="slow" p14:dur="2000" advTm="15023"/>
    </mc:Choice>
    <mc:Fallback>
      <p:transition spd="slow" advTm="15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F399-7630-E771-A0AE-8693C848C7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6CA7FC-7F0A-3C39-6B4B-AFFB7415BA23}"/>
              </a:ext>
            </a:extLst>
          </p:cNvPr>
          <p:cNvSpPr>
            <a:spLocks noGrp="1"/>
          </p:cNvSpPr>
          <p:nvPr>
            <p:ph idx="1"/>
          </p:nvPr>
        </p:nvSpPr>
        <p:spPr>
          <a:xfrm>
            <a:off x="1451579" y="2015732"/>
            <a:ext cx="9603275" cy="3913120"/>
          </a:xfrm>
        </p:spPr>
        <p:txBody>
          <a:bodyPr>
            <a:normAutofit fontScale="77500" lnSpcReduction="20000"/>
          </a:bodyPr>
          <a:lstStyle/>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Visualize the distribution of the target variable (fraudulent vs. non-fraudulent transactions)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 (ax1, ax2)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plt.subplots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(2, 1,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sharex</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=True)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f.suptitle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('Amount per transaction by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class'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bins = 50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ax1.hist(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fraud.Amount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bins = bins)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ax1.set_title('Fraud')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ax2.hist(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normal.Amount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bins = bins)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ax2.set_title('Normal')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plt.xlabel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('Amount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plt.ylabel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('Number of Transactions')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plt.xlim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((0, 20000))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plt.yscale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('log')</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plt.show</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Audio 3">
            <a:hlinkClick r:id="" action="ppaction://media"/>
            <a:extLst>
              <a:ext uri="{FF2B5EF4-FFF2-40B4-BE49-F238E27FC236}">
                <a16:creationId xmlns:a16="http://schemas.microsoft.com/office/drawing/2014/main" id="{446D6349-F5EE-3978-40F9-8FCE2F8BAF4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97613965"/>
      </p:ext>
    </p:extLst>
  </p:cSld>
  <p:clrMapOvr>
    <a:masterClrMapping/>
  </p:clrMapOvr>
  <mc:AlternateContent xmlns:mc="http://schemas.openxmlformats.org/markup-compatibility/2006">
    <mc:Choice xmlns:p14="http://schemas.microsoft.com/office/powerpoint/2010/main" Requires="p14">
      <p:transition spd="slow" p14:dur="2000" advTm="827"/>
    </mc:Choice>
    <mc:Fallback>
      <p:transition spd="slow" advTm="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161B-1315-340B-1D58-988E0812E46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DD93C2A-E2A3-6374-9CD9-36CC8E82B180}"/>
              </a:ext>
            </a:extLst>
          </p:cNvPr>
          <p:cNvPicPr>
            <a:picLocks noGrp="1" noChangeAspect="1"/>
          </p:cNvPicPr>
          <p:nvPr>
            <p:ph idx="1"/>
          </p:nvPr>
        </p:nvPicPr>
        <p:blipFill>
          <a:blip r:embed="rId4"/>
          <a:stretch>
            <a:fillRect/>
          </a:stretch>
        </p:blipFill>
        <p:spPr>
          <a:xfrm>
            <a:off x="1150374" y="2016124"/>
            <a:ext cx="8721213" cy="4237191"/>
          </a:xfrm>
          <a:prstGeom prst="rect">
            <a:avLst/>
          </a:prstGeom>
        </p:spPr>
      </p:pic>
      <p:pic>
        <p:nvPicPr>
          <p:cNvPr id="5" name="Audio 4">
            <a:hlinkClick r:id="" action="ppaction://media"/>
            <a:extLst>
              <a:ext uri="{FF2B5EF4-FFF2-40B4-BE49-F238E27FC236}">
                <a16:creationId xmlns:a16="http://schemas.microsoft.com/office/drawing/2014/main" id="{2F2FF8D7-EC22-DB91-80C9-8C842FCAC3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0097104"/>
      </p:ext>
    </p:extLst>
  </p:cSld>
  <p:clrMapOvr>
    <a:masterClrMapping/>
  </p:clrMapOvr>
  <mc:AlternateContent xmlns:mc="http://schemas.openxmlformats.org/markup-compatibility/2006">
    <mc:Choice xmlns:p14="http://schemas.microsoft.com/office/powerpoint/2010/main" Requires="p14">
      <p:transition spd="slow" p14:dur="2000" advTm="12053"/>
    </mc:Choice>
    <mc:Fallback>
      <p:transition spd="slow" advTm="12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8B66-23DE-EF7E-B07C-D3345448C80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D02148C-73E8-7BC3-C9CD-C0404A0F9620}"/>
              </a:ext>
            </a:extLst>
          </p:cNvPr>
          <p:cNvPicPr>
            <a:picLocks noGrp="1" noChangeAspect="1"/>
          </p:cNvPicPr>
          <p:nvPr>
            <p:ph idx="1"/>
          </p:nvPr>
        </p:nvPicPr>
        <p:blipFill>
          <a:blip r:embed="rId4"/>
          <a:stretch>
            <a:fillRect/>
          </a:stretch>
        </p:blipFill>
        <p:spPr>
          <a:xfrm>
            <a:off x="2497394" y="2016124"/>
            <a:ext cx="6853083" cy="3922559"/>
          </a:xfrm>
          <a:prstGeom prst="rect">
            <a:avLst/>
          </a:prstGeom>
        </p:spPr>
      </p:pic>
      <p:pic>
        <p:nvPicPr>
          <p:cNvPr id="5" name="Audio 4">
            <a:hlinkClick r:id="" action="ppaction://media"/>
            <a:extLst>
              <a:ext uri="{FF2B5EF4-FFF2-40B4-BE49-F238E27FC236}">
                <a16:creationId xmlns:a16="http://schemas.microsoft.com/office/drawing/2014/main" id="{B95C713B-C2CA-D50A-A94E-9129959006C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84670453"/>
      </p:ext>
    </p:extLst>
  </p:cSld>
  <p:clrMapOvr>
    <a:masterClrMapping/>
  </p:clrMapOvr>
  <mc:AlternateContent xmlns:mc="http://schemas.openxmlformats.org/markup-compatibility/2006">
    <mc:Choice xmlns:p14="http://schemas.microsoft.com/office/powerpoint/2010/main" Requires="p14">
      <p:transition spd="slow" p14:dur="2000" advTm="10301"/>
    </mc:Choice>
    <mc:Fallback>
      <p:transition spd="slow" advTm="10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E413-F0F6-D5A8-EC95-19C714DCA6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DAECB-60F5-FFCA-DC5F-22F2445A3286}"/>
              </a:ext>
            </a:extLst>
          </p:cNvPr>
          <p:cNvSpPr>
            <a:spLocks noGrp="1"/>
          </p:cNvSpPr>
          <p:nvPr>
            <p:ph idx="1"/>
          </p:nvPr>
        </p:nvSpPr>
        <p:spPr/>
        <p:txBody>
          <a:bodyPr>
            <a:normAutofit fontScale="70000" lnSpcReduction="20000"/>
          </a:bodyPr>
          <a:lstStyle/>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We Will check Do fraudulent transactions occur more often during certain time frame ? Let us find out with a visual representation.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 (ax1, ax2)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plt.subplots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(2, 1,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sharex</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=True)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f.suptitle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('Time of transaction vs Amount by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class'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ax1.scatter(</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fraud.Time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fraud.Amount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ax1.set_title('Fraud')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ax2.scatter(</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normal.Time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normal.Amount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ax2.set_title('Normal')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plt.xlabel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('Time (in Seconds)')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plt.ylabel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('Amount')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plt.show</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Audio 3">
            <a:hlinkClick r:id="" action="ppaction://media"/>
            <a:extLst>
              <a:ext uri="{FF2B5EF4-FFF2-40B4-BE49-F238E27FC236}">
                <a16:creationId xmlns:a16="http://schemas.microsoft.com/office/drawing/2014/main" id="{DBE872CD-E036-A4CA-3046-F99D6C32323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64074800"/>
      </p:ext>
    </p:extLst>
  </p:cSld>
  <p:clrMapOvr>
    <a:masterClrMapping/>
  </p:clrMapOvr>
  <mc:AlternateContent xmlns:mc="http://schemas.openxmlformats.org/markup-compatibility/2006">
    <mc:Choice xmlns:p14="http://schemas.microsoft.com/office/powerpoint/2010/main" Requires="p14">
      <p:transition spd="slow" p14:dur="2000" advTm="2214"/>
    </mc:Choice>
    <mc:Fallback>
      <p:transition spd="slow" advTm="2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53D6-BABF-6B08-8EB3-F4C26977AFD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CC8364E-B7C3-A356-187E-0A7E53D0683D}"/>
              </a:ext>
            </a:extLst>
          </p:cNvPr>
          <p:cNvPicPr>
            <a:picLocks noGrp="1" noChangeAspect="1"/>
          </p:cNvPicPr>
          <p:nvPr>
            <p:ph idx="1"/>
          </p:nvPr>
        </p:nvPicPr>
        <p:blipFill>
          <a:blip r:embed="rId4"/>
          <a:stretch>
            <a:fillRect/>
          </a:stretch>
        </p:blipFill>
        <p:spPr>
          <a:xfrm>
            <a:off x="1229033" y="2016124"/>
            <a:ext cx="8711380" cy="4148701"/>
          </a:xfrm>
          <a:prstGeom prst="rect">
            <a:avLst/>
          </a:prstGeom>
        </p:spPr>
      </p:pic>
      <p:pic>
        <p:nvPicPr>
          <p:cNvPr id="5" name="Audio 4">
            <a:hlinkClick r:id="" action="ppaction://media"/>
            <a:extLst>
              <a:ext uri="{FF2B5EF4-FFF2-40B4-BE49-F238E27FC236}">
                <a16:creationId xmlns:a16="http://schemas.microsoft.com/office/drawing/2014/main" id="{C47FBA7A-3A33-005B-6044-6C89E9DCE6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5397346"/>
      </p:ext>
    </p:extLst>
  </p:cSld>
  <p:clrMapOvr>
    <a:masterClrMapping/>
  </p:clrMapOvr>
  <mc:AlternateContent xmlns:mc="http://schemas.openxmlformats.org/markup-compatibility/2006">
    <mc:Choice xmlns:p14="http://schemas.microsoft.com/office/powerpoint/2010/main" Requires="p14">
      <p:transition spd="slow" p14:dur="2000" advTm="7311"/>
    </mc:Choice>
    <mc:Fallback>
      <p:transition spd="slow" advTm="7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42D1-A953-B485-B287-8809239CC28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836B286-586B-EFFC-D9A1-1E83DC7B140C}"/>
              </a:ext>
            </a:extLst>
          </p:cNvPr>
          <p:cNvPicPr>
            <a:picLocks noGrp="1" noChangeAspect="1"/>
          </p:cNvPicPr>
          <p:nvPr>
            <p:ph idx="1"/>
          </p:nvPr>
        </p:nvPicPr>
        <p:blipFill>
          <a:blip r:embed="rId4"/>
          <a:stretch>
            <a:fillRect/>
          </a:stretch>
        </p:blipFill>
        <p:spPr>
          <a:xfrm>
            <a:off x="1451580" y="2016125"/>
            <a:ext cx="8528162" cy="3961888"/>
          </a:xfrm>
          <a:prstGeom prst="rect">
            <a:avLst/>
          </a:prstGeom>
        </p:spPr>
      </p:pic>
      <p:pic>
        <p:nvPicPr>
          <p:cNvPr id="5" name="Audio 4">
            <a:hlinkClick r:id="" action="ppaction://media"/>
            <a:extLst>
              <a:ext uri="{FF2B5EF4-FFF2-40B4-BE49-F238E27FC236}">
                <a16:creationId xmlns:a16="http://schemas.microsoft.com/office/drawing/2014/main" id="{0ED0B86F-7759-45A7-2023-679EE766D9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79264400"/>
      </p:ext>
    </p:extLst>
  </p:cSld>
  <p:clrMapOvr>
    <a:masterClrMapping/>
  </p:clrMapOvr>
  <mc:AlternateContent xmlns:mc="http://schemas.openxmlformats.org/markup-compatibility/2006">
    <mc:Choice xmlns:p14="http://schemas.microsoft.com/office/powerpoint/2010/main" Requires="p14">
      <p:transition spd="slow" p14:dur="2000" advTm="1050"/>
    </mc:Choice>
    <mc:Fallback>
      <p:transition spd="slow" advTm="1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79B5-30AF-2422-8E30-40042B8A40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35D2C7-1DC6-E47A-5234-5DE65F6EFF7A}"/>
              </a:ext>
            </a:extLst>
          </p:cNvPr>
          <p:cNvSpPr>
            <a:spLocks noGrp="1"/>
          </p:cNvSpPr>
          <p:nvPr>
            <p:ph idx="1"/>
          </p:nvPr>
        </p:nvSpPr>
        <p:spPr>
          <a:xfrm>
            <a:off x="816077" y="639097"/>
            <a:ext cx="10238777" cy="6027174"/>
          </a:xfrm>
        </p:spPr>
        <p:txBody>
          <a:bodyPr>
            <a:normAutofit fontScale="32500" lnSpcReduction="20000"/>
          </a:bodyPr>
          <a:lstStyle/>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 Take some sample of the data</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data1= </a:t>
            </a:r>
            <a:r>
              <a:rPr lang="en-US" sz="2300" kern="100" dirty="0" err="1">
                <a:effectLst/>
                <a:latin typeface="Times New Roman" panose="02020603050405020304" pitchFamily="18" charset="0"/>
                <a:ea typeface="Calibri" panose="020F0502020204030204" pitchFamily="34" charset="0"/>
                <a:cs typeface="Times New Roman" panose="02020603050405020304" pitchFamily="18" charset="0"/>
              </a:rPr>
              <a:t>data.sample</a:t>
            </a: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(frac = 0.1,random_state=1)</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data1.shape</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err="1">
                <a:effectLst/>
                <a:latin typeface="Times New Roman" panose="02020603050405020304" pitchFamily="18" charset="0"/>
                <a:ea typeface="Calibri" panose="020F0502020204030204" pitchFamily="34" charset="0"/>
                <a:cs typeface="Times New Roman" panose="02020603050405020304" pitchFamily="18" charset="0"/>
              </a:rPr>
              <a:t>data.shape</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#Determine the number of fraud and valid transactions in the dataset</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Fraud = data1[data1['Class']==1]</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Valid = data1[data1['Class']==0]</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err="1">
                <a:effectLst/>
                <a:latin typeface="Times New Roman" panose="02020603050405020304" pitchFamily="18" charset="0"/>
                <a:ea typeface="Calibri" panose="020F0502020204030204" pitchFamily="34" charset="0"/>
                <a:cs typeface="Times New Roman" panose="02020603050405020304" pitchFamily="18" charset="0"/>
              </a:rPr>
              <a:t>outlier_fraction</a:t>
            </a: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2300" kern="100" dirty="0" err="1">
                <a:effectLst/>
                <a:latin typeface="Times New Roman" panose="02020603050405020304" pitchFamily="18" charset="0"/>
                <a:ea typeface="Calibri" panose="020F0502020204030204" pitchFamily="34" charset="0"/>
                <a:cs typeface="Times New Roman" panose="02020603050405020304" pitchFamily="18" charset="0"/>
              </a:rPr>
              <a:t>len</a:t>
            </a: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(Fraud)/float(</a:t>
            </a:r>
            <a:r>
              <a:rPr lang="en-US" sz="2300" kern="100" dirty="0" err="1">
                <a:effectLst/>
                <a:latin typeface="Times New Roman" panose="02020603050405020304" pitchFamily="18" charset="0"/>
                <a:ea typeface="Calibri" panose="020F0502020204030204" pitchFamily="34" charset="0"/>
                <a:cs typeface="Times New Roman" panose="02020603050405020304" pitchFamily="18" charset="0"/>
              </a:rPr>
              <a:t>len</a:t>
            </a:r>
            <a:r>
              <a:rPr lang="en-US" sz="2300" kern="100" dirty="0">
                <a:effectLst/>
                <a:latin typeface="Times New Roman" panose="02020603050405020304" pitchFamily="18" charset="0"/>
                <a:ea typeface="Calibri" panose="020F0502020204030204" pitchFamily="34" charset="0"/>
                <a:cs typeface="Times New Roman" panose="02020603050405020304" pitchFamily="18" charset="0"/>
              </a:rPr>
              <a:t>(Valid))</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print(</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outlier_fraction</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print("Fraud Cases : {}".format(</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len</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(Fraud)))</a:t>
            </a: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print("Valid Cases : {}".format(</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len</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(Valid)))</a:t>
            </a: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 Correlation</a:t>
            </a: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import seaborn as </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sns</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#get correlations of each features in dataset</a:t>
            </a:r>
          </a:p>
          <a:p>
            <a:pPr marL="0" marR="0" indent="0">
              <a:lnSpc>
                <a:spcPct val="107000"/>
              </a:lnSpc>
              <a:spcBef>
                <a:spcPts val="0"/>
              </a:spcBef>
              <a:spcAft>
                <a:spcPts val="800"/>
              </a:spcAft>
              <a:buNone/>
            </a:pP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corrmat</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 = data1.corr()</a:t>
            </a:r>
          </a:p>
          <a:p>
            <a:pPr marL="0" marR="0" indent="0">
              <a:lnSpc>
                <a:spcPct val="107000"/>
              </a:lnSpc>
              <a:spcBef>
                <a:spcPts val="0"/>
              </a:spcBef>
              <a:spcAft>
                <a:spcPts val="800"/>
              </a:spcAft>
              <a:buNone/>
            </a:pP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top_corr_features</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corrmat.index</a:t>
            </a:r>
            <a:endParaRPr lang="en-US" sz="23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plt.figure</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figsize</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=(20,20))</a:t>
            </a: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#plot heat map</a:t>
            </a:r>
          </a:p>
          <a:p>
            <a:pPr marL="0" marR="0" indent="0">
              <a:lnSpc>
                <a:spcPct val="107000"/>
              </a:lnSpc>
              <a:spcBef>
                <a:spcPts val="0"/>
              </a:spcBef>
              <a:spcAft>
                <a:spcPts val="800"/>
              </a:spcAft>
              <a:buNone/>
            </a:pP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g=</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sns.heatmap</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(data[</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top_corr_features</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corr</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annot</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True,cmap</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2300" kern="100" dirty="0" err="1">
                <a:effectLst/>
                <a:latin typeface="Calibri" panose="020F0502020204030204" pitchFamily="34" charset="0"/>
                <a:ea typeface="Calibri" panose="020F0502020204030204" pitchFamily="34" charset="0"/>
                <a:cs typeface="Times New Roman" panose="02020603050405020304" pitchFamily="18" charset="0"/>
              </a:rPr>
              <a:t>RdYlGn</a:t>
            </a:r>
            <a:r>
              <a:rPr lang="en-US" sz="23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US" dirty="0"/>
          </a:p>
        </p:txBody>
      </p:sp>
      <p:pic>
        <p:nvPicPr>
          <p:cNvPr id="4" name="Audio 3">
            <a:hlinkClick r:id="" action="ppaction://media"/>
            <a:extLst>
              <a:ext uri="{FF2B5EF4-FFF2-40B4-BE49-F238E27FC236}">
                <a16:creationId xmlns:a16="http://schemas.microsoft.com/office/drawing/2014/main" id="{5A37B913-B318-62FB-51EB-4432034DFE7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455272"/>
      </p:ext>
    </p:extLst>
  </p:cSld>
  <p:clrMapOvr>
    <a:masterClrMapping/>
  </p:clrMapOvr>
  <mc:AlternateContent xmlns:mc="http://schemas.openxmlformats.org/markup-compatibility/2006">
    <mc:Choice xmlns:p14="http://schemas.microsoft.com/office/powerpoint/2010/main" Requires="p14">
      <p:transition spd="slow" p14:dur="2000" advTm="985"/>
    </mc:Choice>
    <mc:Fallback>
      <p:transition spd="slow" advTm="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4C3C-2D90-B59B-B257-DE25135F5DA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E4C328E-5F4C-96F2-77A0-CD80C590E135}"/>
              </a:ext>
            </a:extLst>
          </p:cNvPr>
          <p:cNvPicPr>
            <a:picLocks noGrp="1" noChangeAspect="1"/>
          </p:cNvPicPr>
          <p:nvPr>
            <p:ph idx="1"/>
          </p:nvPr>
        </p:nvPicPr>
        <p:blipFill>
          <a:blip r:embed="rId4"/>
          <a:stretch>
            <a:fillRect/>
          </a:stretch>
        </p:blipFill>
        <p:spPr>
          <a:xfrm>
            <a:off x="2487561" y="2016125"/>
            <a:ext cx="7806813" cy="4037356"/>
          </a:xfrm>
          <a:prstGeom prst="rect">
            <a:avLst/>
          </a:prstGeom>
        </p:spPr>
      </p:pic>
      <p:pic>
        <p:nvPicPr>
          <p:cNvPr id="5" name="Audio 4">
            <a:hlinkClick r:id="" action="ppaction://media"/>
            <a:extLst>
              <a:ext uri="{FF2B5EF4-FFF2-40B4-BE49-F238E27FC236}">
                <a16:creationId xmlns:a16="http://schemas.microsoft.com/office/drawing/2014/main" id="{D105468A-F559-CE35-1972-4E0B93A400C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42949492"/>
      </p:ext>
    </p:extLst>
  </p:cSld>
  <p:clrMapOvr>
    <a:masterClrMapping/>
  </p:clrMapOvr>
  <mc:AlternateContent xmlns:mc="http://schemas.openxmlformats.org/markup-compatibility/2006">
    <mc:Choice xmlns:p14="http://schemas.microsoft.com/office/powerpoint/2010/main" Requires="p14">
      <p:transition spd="slow" p14:dur="2000" advTm="39300"/>
    </mc:Choice>
    <mc:Fallback>
      <p:transition spd="slow" advTm="39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A0F8D-E0A2-6623-71F5-032F21FD956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3BC42008-11DD-615C-4525-CA32C715718E}"/>
              </a:ext>
            </a:extLst>
          </p:cNvPr>
          <p:cNvSpPr>
            <a:spLocks noGrp="1"/>
          </p:cNvSpPr>
          <p:nvPr>
            <p:ph idx="1"/>
          </p:nvPr>
        </p:nvSpPr>
        <p:spPr/>
        <p:txBody>
          <a:bodyPr>
            <a:normAutofit fontScale="92500" lnSpcReduction="10000"/>
          </a:bodyPr>
          <a:lstStyle/>
          <a:p>
            <a:pPr marL="0" marR="0">
              <a:lnSpc>
                <a:spcPct val="107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A credit card is one of the most used financial products to make online purchases and payments. Though the Credit cards can be a convenient way to manage your finances, they can also be risky. Credit card fraud is the unauthorized use of someone else's credit card or credit card information to make purchases or withdraw cash.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It is important that credit card companies are able to recognize fraudulent credit card transactions so that customers are not charged for items that they did not purchase.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The dataset contains transactions made by credit cards in September 2013 by European cardholders. This dataset presents transactions that occurred in two days, where we have 492 frauds out of 284,807 transactions. The dataset is highly unbalanced, the positive class (frauds) account for 0.172% of all transactions.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Segoe UI" panose="020B0502040204020203" pitchFamily="34" charset="0"/>
                <a:ea typeface="Calibri" panose="020F0502020204030204" pitchFamily="34" charset="0"/>
                <a:cs typeface="Times New Roman" panose="02020603050405020304" pitchFamily="18" charset="0"/>
              </a:rPr>
              <a:t>We have to build a classification model to predict whether a transaction is fraudulent or not.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Audio 4">
            <a:hlinkClick r:id="" action="ppaction://media"/>
            <a:extLst>
              <a:ext uri="{FF2B5EF4-FFF2-40B4-BE49-F238E27FC236}">
                <a16:creationId xmlns:a16="http://schemas.microsoft.com/office/drawing/2014/main" id="{68541669-C757-8F46-C9A2-1BF0C526159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81771756"/>
      </p:ext>
    </p:extLst>
  </p:cSld>
  <p:clrMapOvr>
    <a:masterClrMapping/>
  </p:clrMapOvr>
  <mc:AlternateContent xmlns:mc="http://schemas.openxmlformats.org/markup-compatibility/2006">
    <mc:Choice xmlns:p14="http://schemas.microsoft.com/office/powerpoint/2010/main" Requires="p14">
      <p:transition spd="slow" p14:dur="2000" advTm="66251"/>
    </mc:Choice>
    <mc:Fallback>
      <p:transition spd="slow" advTm="66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9D02-04FE-7D14-0099-7B8192E38FD6}"/>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FF8BB4F-073A-7D1D-F0AE-173569D3C501}"/>
              </a:ext>
            </a:extLst>
          </p:cNvPr>
          <p:cNvPicPr>
            <a:picLocks noGrp="1" noChangeAspect="1"/>
          </p:cNvPicPr>
          <p:nvPr>
            <p:ph idx="1"/>
          </p:nvPr>
        </p:nvPicPr>
        <p:blipFill>
          <a:blip r:embed="rId4"/>
          <a:stretch>
            <a:fillRect/>
          </a:stretch>
        </p:blipFill>
        <p:spPr>
          <a:xfrm>
            <a:off x="2595715" y="2016124"/>
            <a:ext cx="7334865" cy="4325681"/>
          </a:xfrm>
          <a:prstGeom prst="rect">
            <a:avLst/>
          </a:prstGeom>
        </p:spPr>
      </p:pic>
      <p:pic>
        <p:nvPicPr>
          <p:cNvPr id="5" name="Audio 4">
            <a:hlinkClick r:id="" action="ppaction://media"/>
            <a:extLst>
              <a:ext uri="{FF2B5EF4-FFF2-40B4-BE49-F238E27FC236}">
                <a16:creationId xmlns:a16="http://schemas.microsoft.com/office/drawing/2014/main" id="{CE752BDD-131B-24F0-69CA-B95988EFE9D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22961612"/>
      </p:ext>
    </p:extLst>
  </p:cSld>
  <p:clrMapOvr>
    <a:masterClrMapping/>
  </p:clrMapOvr>
  <mc:AlternateContent xmlns:mc="http://schemas.openxmlformats.org/markup-compatibility/2006">
    <mc:Choice xmlns:p14="http://schemas.microsoft.com/office/powerpoint/2010/main" Requires="p14">
      <p:transition spd="slow" p14:dur="2000" advTm="14221"/>
    </mc:Choice>
    <mc:Fallback>
      <p:transition spd="slow" advTm="14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C32C4-A2B5-1081-8DED-C7F76F778C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D3E18F-C17A-CC7F-6D94-5FF6DECA9BFE}"/>
              </a:ext>
            </a:extLst>
          </p:cNvPr>
          <p:cNvSpPr>
            <a:spLocks noGrp="1"/>
          </p:cNvSpPr>
          <p:nvPr>
            <p:ph idx="1"/>
          </p:nvPr>
        </p:nvSpPr>
        <p:spPr/>
        <p:txBody>
          <a:bodyPr>
            <a:normAutofit fontScale="55000" lnSpcReduction="20000"/>
          </a:bodyPr>
          <a:lstStyle/>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#Create independent and Dependent Features</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columns = data1.columns.tolist()</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Filter the columns to remove data we do not want </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columns = [c for c in columns if c not in ["Class"]]</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Store the variable we are predicting </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target = "Class"</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Define a random state </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state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np.random.RandomState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(42)</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 data1[columns]</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 data1[target]</a:t>
            </a:r>
          </a:p>
          <a:p>
            <a:pPr marL="0" marR="0" indent="0">
              <a:lnSpc>
                <a:spcPct val="107000"/>
              </a:lnSpc>
              <a:spcBef>
                <a:spcPts val="0"/>
              </a:spcBef>
              <a:spcAft>
                <a:spcPts val="800"/>
              </a:spcAft>
              <a:buNone/>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X_outliers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state.uniform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(low=0, high=1, size=(</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X.shape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[0],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X.shape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Print the shapes of X &amp; Y</a:t>
            </a: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print(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X.shape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print(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Y.shape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pPr>
            <a:endParaRPr lang="en-US" dirty="0"/>
          </a:p>
        </p:txBody>
      </p:sp>
      <p:pic>
        <p:nvPicPr>
          <p:cNvPr id="4" name="Audio 3">
            <a:hlinkClick r:id="" action="ppaction://media"/>
            <a:extLst>
              <a:ext uri="{FF2B5EF4-FFF2-40B4-BE49-F238E27FC236}">
                <a16:creationId xmlns:a16="http://schemas.microsoft.com/office/drawing/2014/main" id="{7D7301FA-AF4B-4E80-10A1-B77DD0028E0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17841242"/>
      </p:ext>
    </p:extLst>
  </p:cSld>
  <p:clrMapOvr>
    <a:masterClrMapping/>
  </p:clrMapOvr>
  <mc:AlternateContent xmlns:mc="http://schemas.openxmlformats.org/markup-compatibility/2006">
    <mc:Choice xmlns:p14="http://schemas.microsoft.com/office/powerpoint/2010/main" Requires="p14">
      <p:transition spd="slow" p14:dur="2000" advTm="24356"/>
    </mc:Choice>
    <mc:Fallback>
      <p:transition spd="slow" advTm="24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A3EF4-15C5-8DE1-8EE8-79C514974AE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FFE7425-0008-DE69-56CA-52DF1C945B42}"/>
              </a:ext>
            </a:extLst>
          </p:cNvPr>
          <p:cNvPicPr>
            <a:picLocks noGrp="1" noChangeAspect="1"/>
          </p:cNvPicPr>
          <p:nvPr>
            <p:ph idx="1"/>
          </p:nvPr>
        </p:nvPicPr>
        <p:blipFill>
          <a:blip r:embed="rId4"/>
          <a:stretch>
            <a:fillRect/>
          </a:stretch>
        </p:blipFill>
        <p:spPr>
          <a:xfrm>
            <a:off x="2418736" y="2016124"/>
            <a:ext cx="8636118" cy="4925449"/>
          </a:xfrm>
          <a:prstGeom prst="rect">
            <a:avLst/>
          </a:prstGeom>
        </p:spPr>
      </p:pic>
      <p:pic>
        <p:nvPicPr>
          <p:cNvPr id="5" name="Audio 4">
            <a:hlinkClick r:id="" action="ppaction://media"/>
            <a:extLst>
              <a:ext uri="{FF2B5EF4-FFF2-40B4-BE49-F238E27FC236}">
                <a16:creationId xmlns:a16="http://schemas.microsoft.com/office/drawing/2014/main" id="{1A953C6C-3C22-AFFE-B6A6-92C9867600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40415589"/>
      </p:ext>
    </p:extLst>
  </p:cSld>
  <p:clrMapOvr>
    <a:masterClrMapping/>
  </p:clrMapOvr>
  <mc:AlternateContent xmlns:mc="http://schemas.openxmlformats.org/markup-compatibility/2006">
    <mc:Choice xmlns:p14="http://schemas.microsoft.com/office/powerpoint/2010/main" Requires="p14">
      <p:transition spd="slow" p14:dur="2000" advTm="1093"/>
    </mc:Choice>
    <mc:Fallback>
      <p:transition spd="slow" advTm="1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B68B-2DB0-32CD-D4A0-0B35BD64FB4D}"/>
              </a:ext>
            </a:extLst>
          </p:cNvPr>
          <p:cNvSpPr>
            <a:spLocks noGrp="1"/>
          </p:cNvSpPr>
          <p:nvPr>
            <p:ph type="title"/>
          </p:nvPr>
        </p:nvSpPr>
        <p:spPr/>
        <p:txBody>
          <a:bodyPr/>
          <a:lstStyle/>
          <a:p>
            <a:r>
              <a:rPr lang="en-US" dirty="0"/>
              <a:t>Model selection and training</a:t>
            </a:r>
          </a:p>
        </p:txBody>
      </p:sp>
      <p:sp>
        <p:nvSpPr>
          <p:cNvPr id="3" name="Content Placeholder 2">
            <a:extLst>
              <a:ext uri="{FF2B5EF4-FFF2-40B4-BE49-F238E27FC236}">
                <a16:creationId xmlns:a16="http://schemas.microsoft.com/office/drawing/2014/main" id="{54F81252-B42E-AFFB-AEAC-5E9B8A43A679}"/>
              </a:ext>
            </a:extLst>
          </p:cNvPr>
          <p:cNvSpPr>
            <a:spLocks noGrp="1"/>
          </p:cNvSpPr>
          <p:nvPr>
            <p:ph idx="1"/>
          </p:nvPr>
        </p:nvSpPr>
        <p:spPr>
          <a:xfrm>
            <a:off x="1451579" y="1759974"/>
            <a:ext cx="9603275" cy="4719484"/>
          </a:xfrm>
        </p:spPr>
        <p:txBody>
          <a:bodyPr>
            <a:normAutofit fontScale="77500" lnSpcReduction="20000"/>
          </a:bodyPr>
          <a:lstStyle/>
          <a:p>
            <a:pPr marL="0" marR="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Algorithm: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Types of Algorithm we are going to use to do anomaly detection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are:</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Isolation</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Forest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Algorithm,Local</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Outlier Factor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Algorithm,Support</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 Vector Machine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0"/>
              </a:spcBef>
              <a:spcAft>
                <a:spcPts val="800"/>
              </a:spcAft>
              <a:buSzPts val="1000"/>
              <a:buNone/>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Isolation Forests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are one of the newest methods for finding abnormalities. The technique is predicated on the idea that rare and distinct data points constitute anomalies. These characteristics make anomalies vulnerable to an isolation method. </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This approach is essentially unique from all other approaches now in use and is quite helpful. In contrast to the widely used fundamental distance and density measures, it promotes the use of isolation as a more effective and efficient way to find anomalies. Additionally, this approach uses a tiny amount of memory and has a low linear time complexity. Regardless of the size of a data collection, it constructs a well-performing model using a limited number of trees utilizing small sub-samples of fixed size.</a:t>
            </a:r>
          </a:p>
          <a:p>
            <a:pPr marL="0" indent="0">
              <a:lnSpc>
                <a:spcPct val="107000"/>
              </a:lnSpc>
              <a:spcBef>
                <a:spcPts val="0"/>
              </a:spcBef>
              <a:spcAft>
                <a:spcPts val="800"/>
              </a:spcAft>
              <a:buSzPts val="1000"/>
              <a:buNone/>
              <a:tabLst>
                <a:tab pos="457200"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SzPts val="1000"/>
              <a:buNone/>
              <a:tabLst>
                <a:tab pos="457200" algn="l"/>
              </a:tabLst>
            </a:pP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SzPts val="1000"/>
              <a:buNone/>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The local density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deviation of a particular data point in relation to its neighbors is calculated using the LOF algorithm, an unsupervised outlier detection technique. Samples with a significantly lower density than their neighbors are regarded as outliers.</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Usually, the number of neighbors taken into account (parameter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n_neighbors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is selected. In order for other objects to be local outliers in relation to this cluster, they must be: 1) more than the minimum number of objects that a cluster must contain; and 2) fewer than the maximum number of nearby objects that may also be local outliers. Since these details are typically unavailable in practice, using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n_neighbors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=20 seems to be a good option overall. </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pic>
        <p:nvPicPr>
          <p:cNvPr id="7" name="Audio 6">
            <a:hlinkClick r:id="" action="ppaction://media"/>
            <a:extLst>
              <a:ext uri="{FF2B5EF4-FFF2-40B4-BE49-F238E27FC236}">
                <a16:creationId xmlns:a16="http://schemas.microsoft.com/office/drawing/2014/main" id="{5DB52659-BD91-6E6E-8567-88AC9772710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278299960"/>
      </p:ext>
    </p:extLst>
  </p:cSld>
  <p:clrMapOvr>
    <a:masterClrMapping/>
  </p:clrMapOvr>
  <mc:AlternateContent xmlns:mc="http://schemas.openxmlformats.org/markup-compatibility/2006">
    <mc:Choice xmlns:p14="http://schemas.microsoft.com/office/powerpoint/2010/main" Requires="p14">
      <p:transition spd="slow" p14:dur="2000" advTm="116468"/>
    </mc:Choice>
    <mc:Fallback>
      <p:transition spd="slow" advTm="116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FBCD-FD3A-41E6-0C45-86CB9B802B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B7EBDC-CF70-880C-B992-AB4E04762C8D}"/>
              </a:ext>
            </a:extLst>
          </p:cNvPr>
          <p:cNvSpPr>
            <a:spLocks noGrp="1"/>
          </p:cNvSpPr>
          <p:nvPr>
            <p:ph idx="1"/>
          </p:nvPr>
        </p:nvSpPr>
        <p:spPr/>
        <p:txBody>
          <a:bodyPr/>
          <a:lstStyle/>
          <a:p>
            <a:pPr marL="0" marR="0" lvl="0" indent="0">
              <a:lnSpc>
                <a:spcPct val="107000"/>
              </a:lnSpc>
              <a:spcBef>
                <a:spcPts val="0"/>
              </a:spcBef>
              <a:spcAft>
                <a:spcPts val="800"/>
              </a:spcAft>
              <a:buSzPts val="1000"/>
              <a:buNone/>
              <a:tabLst>
                <a:tab pos="457200" algn="l"/>
              </a:tabLst>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Hyperparameter Tuning: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Hyperparameters were fine-tuned using cross-validation techniques to optimize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Evaluation Metrics: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Since the dataset is imbalanced, we focused on metrics like precision, recall, F1-score to evaluate the model's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Audio 4">
            <a:hlinkClick r:id="" action="ppaction://media"/>
            <a:extLst>
              <a:ext uri="{FF2B5EF4-FFF2-40B4-BE49-F238E27FC236}">
                <a16:creationId xmlns:a16="http://schemas.microsoft.com/office/drawing/2014/main" id="{65C08AC9-F096-1858-31C9-CF3DD23921E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10183453"/>
      </p:ext>
    </p:extLst>
  </p:cSld>
  <p:clrMapOvr>
    <a:masterClrMapping/>
  </p:clrMapOvr>
  <mc:AlternateContent xmlns:mc="http://schemas.openxmlformats.org/markup-compatibility/2006">
    <mc:Choice xmlns:p14="http://schemas.microsoft.com/office/powerpoint/2010/main" Requires="p14">
      <p:transition spd="slow" p14:dur="2000" advTm="21763"/>
    </mc:Choice>
    <mc:Fallback>
      <p:transition spd="slow" advTm="21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7F420-992C-31B2-DE6F-787D8DE53C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333698-B788-065C-3CC4-A335E612B6E5}"/>
              </a:ext>
            </a:extLst>
          </p:cNvPr>
          <p:cNvSpPr>
            <a:spLocks noGrp="1"/>
          </p:cNvSpPr>
          <p:nvPr>
            <p:ph idx="1"/>
          </p:nvPr>
        </p:nvSpPr>
        <p:spPr>
          <a:xfrm>
            <a:off x="1451579" y="2015732"/>
            <a:ext cx="9603275" cy="4227752"/>
          </a:xfrm>
        </p:spPr>
        <p:txBody>
          <a:bodyPr>
            <a:normAutofit fontScale="32500" lnSpcReduction="20000"/>
          </a:bodyPr>
          <a:lstStyle/>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Model Prediction</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Now it is time to start building the model .The types of algorithms we are going to use to try to do anomaly detection on this dataset are as follows</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##Define the outlier detection methods</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classifiers = {</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"Isolation Forest":</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IsolationForest</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n_estimators</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=100, </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max_samples</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len</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(X), </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contamination=</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outlier_fraction,random_state</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=21, verbose=0),</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"Local Outlier Factor":</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LocalOutlierFactor</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n_neighbors</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=20, algorithm='auto', </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leaf_size</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=30, metric='</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minkowski</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p=2, </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metric_params</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=None, contamination=</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outlier_fraction</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"Support Vector Machine":</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OneClassSVM</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(kernel='</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rbf</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degree=3, gamma=0.1,nu=0.05, </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000" kern="100" dirty="0" err="1">
                <a:effectLst/>
                <a:latin typeface="Calibri" panose="020F0502020204030204" pitchFamily="34" charset="0"/>
                <a:ea typeface="Calibri" panose="020F0502020204030204" pitchFamily="34" charset="0"/>
                <a:cs typeface="Times New Roman" panose="02020603050405020304" pitchFamily="18" charset="0"/>
              </a:rPr>
              <a:t>max_iter</a:t>
            </a: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=-1)</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07000"/>
              </a:lnSpc>
              <a:spcBef>
                <a:spcPts val="0"/>
              </a:spcBef>
              <a:spcAft>
                <a:spcPts val="800"/>
              </a:spcAft>
              <a:buNone/>
            </a:pPr>
            <a:r>
              <a:rPr lang="en-US" sz="3000" kern="100" dirty="0">
                <a:effectLst/>
                <a:latin typeface="Calibri" panose="020F0502020204030204" pitchFamily="34" charset="0"/>
                <a:ea typeface="Calibri" panose="020F0502020204030204" pitchFamily="34" charset="0"/>
                <a:cs typeface="Times New Roman" panose="02020603050405020304" pitchFamily="18" charset="0"/>
              </a:rPr>
              <a:t>type(classifiers)</a:t>
            </a:r>
          </a:p>
          <a:p>
            <a:pPr marL="0" indent="0">
              <a:buNone/>
            </a:pPr>
            <a:endParaRPr lang="en-US" dirty="0"/>
          </a:p>
        </p:txBody>
      </p:sp>
      <p:pic>
        <p:nvPicPr>
          <p:cNvPr id="4" name="Audio 3">
            <a:hlinkClick r:id="" action="ppaction://media"/>
            <a:extLst>
              <a:ext uri="{FF2B5EF4-FFF2-40B4-BE49-F238E27FC236}">
                <a16:creationId xmlns:a16="http://schemas.microsoft.com/office/drawing/2014/main" id="{3958A5FE-6EEA-01A9-9F0B-DDA66927ACF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76902126"/>
      </p:ext>
    </p:extLst>
  </p:cSld>
  <p:clrMapOvr>
    <a:masterClrMapping/>
  </p:clrMapOvr>
  <mc:AlternateContent xmlns:mc="http://schemas.openxmlformats.org/markup-compatibility/2006">
    <mc:Choice xmlns:p14="http://schemas.microsoft.com/office/powerpoint/2010/main" Requires="p14">
      <p:transition spd="slow" p14:dur="2000" advTm="3050"/>
    </mc:Choice>
    <mc:Fallback>
      <p:transition spd="slow" advTm="3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5233-FE28-D0CB-A91D-0D58087BCF2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50671E6-9020-74E1-30BB-39B1CB426CF2}"/>
              </a:ext>
            </a:extLst>
          </p:cNvPr>
          <p:cNvPicPr>
            <a:picLocks noGrp="1" noChangeAspect="1"/>
          </p:cNvPicPr>
          <p:nvPr>
            <p:ph idx="1"/>
          </p:nvPr>
        </p:nvPicPr>
        <p:blipFill>
          <a:blip r:embed="rId4"/>
          <a:stretch>
            <a:fillRect/>
          </a:stretch>
        </p:blipFill>
        <p:spPr>
          <a:xfrm>
            <a:off x="1586005" y="2016125"/>
            <a:ext cx="9334315" cy="3449638"/>
          </a:xfrm>
          <a:prstGeom prst="rect">
            <a:avLst/>
          </a:prstGeom>
        </p:spPr>
      </p:pic>
      <p:pic>
        <p:nvPicPr>
          <p:cNvPr id="5" name="Audio 4">
            <a:hlinkClick r:id="" action="ppaction://media"/>
            <a:extLst>
              <a:ext uri="{FF2B5EF4-FFF2-40B4-BE49-F238E27FC236}">
                <a16:creationId xmlns:a16="http://schemas.microsoft.com/office/drawing/2014/main" id="{AB055BE6-F1FC-4CED-06FB-64E210F7A6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406514"/>
      </p:ext>
    </p:extLst>
  </p:cSld>
  <p:clrMapOvr>
    <a:masterClrMapping/>
  </p:clrMapOvr>
  <mc:AlternateContent xmlns:mc="http://schemas.openxmlformats.org/markup-compatibility/2006">
    <mc:Choice xmlns:p14="http://schemas.microsoft.com/office/powerpoint/2010/main" Requires="p14">
      <p:transition spd="slow" p14:dur="2000" advTm="1324"/>
    </mc:Choice>
    <mc:Fallback>
      <p:transition spd="slow" advTm="1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62A6-A620-B779-7699-E8BC3E073203}"/>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FDA2525A-AEF9-0F7B-9774-465522E25215}"/>
              </a:ext>
            </a:extLst>
          </p:cNvPr>
          <p:cNvSpPr>
            <a:spLocks noGrp="1"/>
          </p:cNvSpPr>
          <p:nvPr>
            <p:ph idx="1"/>
          </p:nvPr>
        </p:nvSpPr>
        <p:spPr>
          <a:xfrm>
            <a:off x="806245" y="804520"/>
            <a:ext cx="10333703" cy="5320977"/>
          </a:xfrm>
        </p:spPr>
        <p:txBody>
          <a:bodyPr>
            <a:normAutofit fontScale="47500" lnSpcReduction="20000"/>
          </a:bodyPr>
          <a:lstStyle/>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n_outliers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len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(Fraud)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clf_name,clf</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 enumerate(</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classifiers.items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#Fit the data and tag outliers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if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clf_name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"Local Outlier Factor":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clf.fit_predict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scores_prediction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clf.negative_outlier_factor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_</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elif</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clf_name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"Support Vector Machine":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clf.fit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clf.predict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else: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clf.fit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scores_prediction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clf.decision_function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clf.predict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#Reshape the prediction values to 0 for Valid transactions , 1 for Fraud transactions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1] = 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-1] = 1</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n_errors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Y).sum()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Run Classification Metrics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print("{}: {}".format(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clf_name,n_errors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print("Accuracy Score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print(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accuracy_score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print("Classification Report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print(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classification_report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Y,y_pred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Audio 7">
            <a:hlinkClick r:id="" action="ppaction://media"/>
            <a:extLst>
              <a:ext uri="{FF2B5EF4-FFF2-40B4-BE49-F238E27FC236}">
                <a16:creationId xmlns:a16="http://schemas.microsoft.com/office/drawing/2014/main" id="{F6ADF70C-AFAE-2368-351F-39F415C9512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362449267"/>
      </p:ext>
    </p:extLst>
  </p:cSld>
  <p:clrMapOvr>
    <a:masterClrMapping/>
  </p:clrMapOvr>
  <mc:AlternateContent xmlns:mc="http://schemas.openxmlformats.org/markup-compatibility/2006">
    <mc:Choice xmlns:p14="http://schemas.microsoft.com/office/powerpoint/2010/main" Requires="p14">
      <p:transition spd="slow" p14:dur="2000" advTm="910"/>
    </mc:Choice>
    <mc:Fallback>
      <p:transition spd="slow" advTm="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11A9-1613-1C9E-1052-3312885040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8DFFF2-5277-5CDD-0C4E-2D6BFE8E0B96}"/>
              </a:ext>
            </a:extLst>
          </p:cNvPr>
          <p:cNvSpPr>
            <a:spLocks noGrp="1"/>
          </p:cNvSpPr>
          <p:nvPr>
            <p:ph idx="1"/>
          </p:nvPr>
        </p:nvSpPr>
        <p:spPr/>
        <p:txBody>
          <a:bodyPr/>
          <a:lstStyle/>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95EEB998-ABDE-7E50-4AB7-87BE0CC2F73B}"/>
              </a:ext>
            </a:extLst>
          </p:cNvPr>
          <p:cNvPicPr>
            <a:picLocks noChangeAspect="1"/>
          </p:cNvPicPr>
          <p:nvPr/>
        </p:nvPicPr>
        <p:blipFill>
          <a:blip r:embed="rId4"/>
          <a:stretch>
            <a:fillRect/>
          </a:stretch>
        </p:blipFill>
        <p:spPr>
          <a:xfrm>
            <a:off x="521109" y="1411287"/>
            <a:ext cx="10353367" cy="4642194"/>
          </a:xfrm>
          <a:prstGeom prst="rect">
            <a:avLst/>
          </a:prstGeom>
        </p:spPr>
      </p:pic>
      <p:pic>
        <p:nvPicPr>
          <p:cNvPr id="5" name="Audio 4">
            <a:hlinkClick r:id="" action="ppaction://media"/>
            <a:extLst>
              <a:ext uri="{FF2B5EF4-FFF2-40B4-BE49-F238E27FC236}">
                <a16:creationId xmlns:a16="http://schemas.microsoft.com/office/drawing/2014/main" id="{3DD86CCC-8DEF-8582-11DC-EEEBEFB403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47851997"/>
      </p:ext>
    </p:extLst>
  </p:cSld>
  <p:clrMapOvr>
    <a:masterClrMapping/>
  </p:clrMapOvr>
  <mc:AlternateContent xmlns:mc="http://schemas.openxmlformats.org/markup-compatibility/2006">
    <mc:Choice xmlns:p14="http://schemas.microsoft.com/office/powerpoint/2010/main" Requires="p14">
      <p:transition spd="slow" p14:dur="2000" advTm="1277"/>
    </mc:Choice>
    <mc:Fallback>
      <p:transition spd="slow" advTm="1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5868-E511-0047-B155-10FDA9114A68}"/>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2C01351-6EB4-1771-3D7F-C99E909A8E81}"/>
              </a:ext>
            </a:extLst>
          </p:cNvPr>
          <p:cNvPicPr>
            <a:picLocks noGrp="1" noChangeAspect="1"/>
          </p:cNvPicPr>
          <p:nvPr>
            <p:ph idx="1"/>
          </p:nvPr>
        </p:nvPicPr>
        <p:blipFill>
          <a:blip r:embed="rId4"/>
          <a:stretch>
            <a:fillRect/>
          </a:stretch>
        </p:blipFill>
        <p:spPr>
          <a:xfrm>
            <a:off x="1828799" y="1003401"/>
            <a:ext cx="7629833" cy="5594043"/>
          </a:xfrm>
          <a:prstGeom prst="rect">
            <a:avLst/>
          </a:prstGeom>
        </p:spPr>
      </p:pic>
      <p:pic>
        <p:nvPicPr>
          <p:cNvPr id="8" name="Audio 7">
            <a:hlinkClick r:id="" action="ppaction://media"/>
            <a:extLst>
              <a:ext uri="{FF2B5EF4-FFF2-40B4-BE49-F238E27FC236}">
                <a16:creationId xmlns:a16="http://schemas.microsoft.com/office/drawing/2014/main" id="{05ABE5AD-1077-AB97-8AB9-0A58A71601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975392763"/>
      </p:ext>
    </p:extLst>
  </p:cSld>
  <p:clrMapOvr>
    <a:masterClrMapping/>
  </p:clrMapOvr>
  <mc:AlternateContent xmlns:mc="http://schemas.openxmlformats.org/markup-compatibility/2006">
    <mc:Choice xmlns:p14="http://schemas.microsoft.com/office/powerpoint/2010/main" Requires="p14">
      <p:transition spd="slow" p14:dur="2000" advTm="34721"/>
    </mc:Choice>
    <mc:Fallback>
      <p:transition spd="slow" advTm="34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0A17-00A6-E363-2872-6B88D0E03DE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0EBB433-3DC2-0CC2-B658-05ECED7E68B7}"/>
              </a:ext>
            </a:extLst>
          </p:cNvPr>
          <p:cNvSpPr>
            <a:spLocks noGrp="1"/>
          </p:cNvSpPr>
          <p:nvPr>
            <p:ph idx="1"/>
          </p:nvPr>
        </p:nvSpPr>
        <p:spPr/>
        <p:txBody>
          <a:bodyPr/>
          <a:lstStyle/>
          <a:p>
            <a:pPr>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Credit card fraud is a significant concern for financial institutions and cardholders. In this project, we developed a machine learning model to detect fraudulent credit card transactions. The dataset used for training and evaluation contains transactions made by European cardholders in September 2013. The dataset is highly imbalanced, with only 0.172% of transactions labeled as fraudulent.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Audio 3">
            <a:hlinkClick r:id="" action="ppaction://media"/>
            <a:extLst>
              <a:ext uri="{FF2B5EF4-FFF2-40B4-BE49-F238E27FC236}">
                <a16:creationId xmlns:a16="http://schemas.microsoft.com/office/drawing/2014/main" id="{45F101DF-BA9B-85C3-5C68-A9CC792E894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88191097"/>
      </p:ext>
    </p:extLst>
  </p:cSld>
  <p:clrMapOvr>
    <a:masterClrMapping/>
  </p:clrMapOvr>
  <mc:AlternateContent xmlns:mc="http://schemas.openxmlformats.org/markup-compatibility/2006">
    <mc:Choice xmlns:p14="http://schemas.microsoft.com/office/powerpoint/2010/main" Requires="p14">
      <p:transition spd="slow" p14:dur="2000" advTm="30120"/>
    </mc:Choice>
    <mc:Fallback>
      <p:transition spd="slow" advTm="30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98F7-D379-3091-E4BF-379B9003961C}"/>
              </a:ext>
            </a:extLst>
          </p:cNvPr>
          <p:cNvSpPr>
            <a:spLocks noGrp="1"/>
          </p:cNvSpPr>
          <p:nvPr>
            <p:ph type="title"/>
          </p:nvPr>
        </p:nvSpPr>
        <p:spPr/>
        <p:txBody>
          <a:bodyPr/>
          <a:lstStyle/>
          <a:p>
            <a:endParaRPr lang="en-US"/>
          </a:p>
        </p:txBody>
      </p:sp>
      <p:pic>
        <p:nvPicPr>
          <p:cNvPr id="11" name="Content Placeholder 10">
            <a:extLst>
              <a:ext uri="{FF2B5EF4-FFF2-40B4-BE49-F238E27FC236}">
                <a16:creationId xmlns:a16="http://schemas.microsoft.com/office/drawing/2014/main" id="{337C995F-AD97-1E8D-2F33-206B62BB71B2}"/>
              </a:ext>
            </a:extLst>
          </p:cNvPr>
          <p:cNvPicPr>
            <a:picLocks noGrp="1" noChangeAspect="1"/>
          </p:cNvPicPr>
          <p:nvPr>
            <p:ph idx="1"/>
          </p:nvPr>
        </p:nvPicPr>
        <p:blipFill>
          <a:blip r:embed="rId4"/>
          <a:stretch>
            <a:fillRect/>
          </a:stretch>
        </p:blipFill>
        <p:spPr>
          <a:xfrm>
            <a:off x="3097161" y="1720646"/>
            <a:ext cx="5525729" cy="4621160"/>
          </a:xfrm>
        </p:spPr>
      </p:pic>
      <p:pic>
        <p:nvPicPr>
          <p:cNvPr id="12" name="Audio 11">
            <a:hlinkClick r:id="" action="ppaction://media"/>
            <a:extLst>
              <a:ext uri="{FF2B5EF4-FFF2-40B4-BE49-F238E27FC236}">
                <a16:creationId xmlns:a16="http://schemas.microsoft.com/office/drawing/2014/main" id="{7A2BC7F7-F528-8C58-1250-C8E6F8D05F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869558993"/>
      </p:ext>
    </p:extLst>
  </p:cSld>
  <p:clrMapOvr>
    <a:masterClrMapping/>
  </p:clrMapOvr>
  <mc:AlternateContent xmlns:mc="http://schemas.openxmlformats.org/markup-compatibility/2006">
    <mc:Choice xmlns:p14="http://schemas.microsoft.com/office/powerpoint/2010/main" Requires="p14">
      <p:transition spd="slow" p14:dur="2000" advTm="677"/>
    </mc:Choice>
    <mc:Fallback>
      <p:transition spd="slow" advTm="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68B2A-DE4C-38DF-48C6-908E9E5D50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9C1A06-6C21-B6F0-0910-DA812F98B302}"/>
              </a:ext>
            </a:extLst>
          </p:cNvPr>
          <p:cNvSpPr>
            <a:spLocks noGrp="1"/>
          </p:cNvSpPr>
          <p:nvPr>
            <p:ph idx="1"/>
          </p:nvPr>
        </p:nvSpPr>
        <p:spPr>
          <a:xfrm>
            <a:off x="1451579" y="2015732"/>
            <a:ext cx="9603275" cy="4365403"/>
          </a:xfrm>
        </p:spPr>
        <p:txBody>
          <a:bodyPr>
            <a:normAutofit/>
          </a:bodyPr>
          <a:lstStyle/>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Observations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Isolation Forest detected 75 errors versus Local Outlier Factor detecting 97 errors vs. SVM detecting 8515 errors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Isolation Forest has a 99.73% more accurate than LOF of 99.65% and SVM of 70.10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When comparing error precision &amp; recall for 3 models , the Isolation Forest performed much better than the LOF as we can see that the detection of fraud cases is around 24 % versus LOF detection rate of just 2 % and SVM of 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So overall Isolation Forest Method performed much better in determining the fraud cases which is around 24%.</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 can also improve on this accuracy by increasing the sample size or use deep learning algorithms however at the cost of computational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expense.We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can also use complex anomaly detection models to get better accuracy in determining more fraudulent cases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Audio 3">
            <a:hlinkClick r:id="" action="ppaction://media"/>
            <a:extLst>
              <a:ext uri="{FF2B5EF4-FFF2-40B4-BE49-F238E27FC236}">
                <a16:creationId xmlns:a16="http://schemas.microsoft.com/office/drawing/2014/main" id="{F688C52A-4FF0-A84A-1335-EBE9209EAF7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48322599"/>
      </p:ext>
    </p:extLst>
  </p:cSld>
  <p:clrMapOvr>
    <a:masterClrMapping/>
  </p:clrMapOvr>
  <mc:AlternateContent xmlns:mc="http://schemas.openxmlformats.org/markup-compatibility/2006">
    <mc:Choice xmlns:p14="http://schemas.microsoft.com/office/powerpoint/2010/main" Requires="p14">
      <p:transition spd="slow" p14:dur="2000" advTm="64695"/>
    </mc:Choice>
    <mc:Fallback>
      <p:transition spd="slow" advTm="64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D3724-DC9A-30A7-4107-9C024C595686}"/>
              </a:ext>
            </a:extLst>
          </p:cNvPr>
          <p:cNvSpPr>
            <a:spLocks noGrp="1"/>
          </p:cNvSpPr>
          <p:nvPr>
            <p:ph type="title"/>
          </p:nvPr>
        </p:nvSpPr>
        <p:spPr/>
        <p:txBody>
          <a:bodyPr/>
          <a:lstStyle/>
          <a:p>
            <a:r>
              <a:rPr lang="en-US" dirty="0"/>
              <a:t>Discussion of future work</a:t>
            </a:r>
          </a:p>
        </p:txBody>
      </p:sp>
      <p:sp>
        <p:nvSpPr>
          <p:cNvPr id="3" name="Content Placeholder 2">
            <a:extLst>
              <a:ext uri="{FF2B5EF4-FFF2-40B4-BE49-F238E27FC236}">
                <a16:creationId xmlns:a16="http://schemas.microsoft.com/office/drawing/2014/main" id="{C3C5AFA6-EE85-A31C-1C09-75A41502B31C}"/>
              </a:ext>
            </a:extLst>
          </p:cNvPr>
          <p:cNvSpPr>
            <a:spLocks noGrp="1"/>
          </p:cNvSpPr>
          <p:nvPr>
            <p:ph idx="1"/>
          </p:nvPr>
        </p:nvSpPr>
        <p:spPr/>
        <p:txBody>
          <a:bodyPr/>
          <a:lstStyle/>
          <a:p>
            <a:pPr marL="0" marR="0" indent="0">
              <a:lnSpc>
                <a:spcPct val="107000"/>
              </a:lnSpc>
              <a:spcBef>
                <a:spcPts val="0"/>
              </a:spcBef>
              <a:spcAft>
                <a:spcPts val="800"/>
              </a:spcAft>
              <a:buNone/>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Model Improvement: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Further exploration of feature engineering techniques to extract more relevant information from the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Experimentation with different classification algorithms and ensemble methods to improve model performance.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Incorporation of real-time transaction data and continuous model retraining to adapt to evolving fraud patterns.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Audio 3">
            <a:hlinkClick r:id="" action="ppaction://media"/>
            <a:extLst>
              <a:ext uri="{FF2B5EF4-FFF2-40B4-BE49-F238E27FC236}">
                <a16:creationId xmlns:a16="http://schemas.microsoft.com/office/drawing/2014/main" id="{D8E5A00B-CB2B-9446-C2E6-2C72F4F48EB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87734514"/>
      </p:ext>
    </p:extLst>
  </p:cSld>
  <p:clrMapOvr>
    <a:masterClrMapping/>
  </p:clrMapOvr>
  <mc:AlternateContent xmlns:mc="http://schemas.openxmlformats.org/markup-compatibility/2006">
    <mc:Choice xmlns:p14="http://schemas.microsoft.com/office/powerpoint/2010/main" Requires="p14">
      <p:transition spd="slow" p14:dur="2000" advTm="24525"/>
    </mc:Choice>
    <mc:Fallback>
      <p:transition spd="slow" advTm="24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1414-63D6-2A1B-A5F5-098B7B2775E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81E0BEF-3A65-8DEC-FFD2-0B82B58D7EE0}"/>
              </a:ext>
            </a:extLst>
          </p:cNvPr>
          <p:cNvSpPr>
            <a:spLocks noGrp="1"/>
          </p:cNvSpPr>
          <p:nvPr>
            <p:ph idx="1"/>
          </p:nvPr>
        </p:nvSpPr>
        <p:spPr/>
        <p:txBody>
          <a:bodyPr>
            <a:normAutofit lnSpcReduction="10000"/>
          </a:bodyPr>
          <a:lstStyle/>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Isolation Forest detected 75 errors versus Local Outlier Factor detecting 97 errors vs. SVM detecting 8515 errors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Isolation Forest has a 99.73% more accurate than LOF of 99.65% and SVM of 70.10</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When comparing error precision &amp; recall for 3 models , the Isolation Forest performed much better than the LOF as we can see that the detection of fraud cases is around 24 % versus LOF detection rate of just 2 % and SVM of 0%.</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So overall Isolation Forest Method performed much better in determining the fraud cases which is around 24%.</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We can also improve on this accuracy by increasing the sample size or use deep learning algorithms however at the cost of computational </a:t>
            </a:r>
            <a:r>
              <a:rPr lang="en-US" sz="2000" kern="100" dirty="0" err="1">
                <a:effectLst/>
                <a:latin typeface="Times New Roman" panose="02020603050405020304" pitchFamily="18" charset="0"/>
                <a:ea typeface="Calibri" panose="020F0502020204030204" pitchFamily="34" charset="0"/>
                <a:cs typeface="Times New Roman" panose="02020603050405020304" pitchFamily="18" charset="0"/>
              </a:rPr>
              <a:t>expense.We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can also use complex anomaly detection models to get better accuracy in determining more fraudulent cases</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Audio 3">
            <a:hlinkClick r:id="" action="ppaction://media"/>
            <a:extLst>
              <a:ext uri="{FF2B5EF4-FFF2-40B4-BE49-F238E27FC236}">
                <a16:creationId xmlns:a16="http://schemas.microsoft.com/office/drawing/2014/main" id="{C0F5A0A5-88AC-9D42-4A98-B35DB163072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98848504"/>
      </p:ext>
    </p:extLst>
  </p:cSld>
  <p:clrMapOvr>
    <a:masterClrMapping/>
  </p:clrMapOvr>
  <mc:AlternateContent xmlns:mc="http://schemas.openxmlformats.org/markup-compatibility/2006">
    <mc:Choice xmlns:p14="http://schemas.microsoft.com/office/powerpoint/2010/main" Requires="p14">
      <p:transition spd="slow" p14:dur="2000" advTm="938"/>
    </mc:Choice>
    <mc:Fallback>
      <p:transition spd="slow" advTm="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9E4C8-45CA-7A7C-C8EB-0A67AA2B6F2D}"/>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03A3FA95-ED9D-C1C0-EA72-66BB1F195F8A}"/>
              </a:ext>
            </a:extLst>
          </p:cNvPr>
          <p:cNvSpPr>
            <a:spLocks noGrp="1"/>
          </p:cNvSpPr>
          <p:nvPr>
            <p:ph idx="1"/>
          </p:nvPr>
        </p:nvSpPr>
        <p:spPr/>
        <p: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Exploratory Data Analysis (EDA):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We performed EDA to understand the data distribution, identify missing values, and detect outliers. Visualizations such as histograms and box plots helped in understanding the features' characteristics and their relationship with the target variable.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Handling Missing Values: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We identified missing values in the dataset and applied appropriate techniques for handling them, such as imputation or removal.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Handling Imbalanced Data: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Isolation Forest </a:t>
            </a:r>
            <a:r>
              <a:rPr lang="en-US" sz="1800" dirty="0" err="1">
                <a:effectLst/>
                <a:latin typeface="Times New Roman" panose="02020603050405020304" pitchFamily="18" charset="0"/>
                <a:ea typeface="Calibri" panose="020F0502020204030204" pitchFamily="34" charset="0"/>
              </a:rPr>
              <a:t>Algorithm,Local</a:t>
            </a:r>
            <a:r>
              <a:rPr lang="en-US" sz="1800" dirty="0">
                <a:effectLst/>
                <a:latin typeface="Times New Roman" panose="02020603050405020304" pitchFamily="18" charset="0"/>
                <a:ea typeface="Calibri" panose="020F0502020204030204" pitchFamily="34" charset="0"/>
              </a:rPr>
              <a:t> Outlier Factor Algorithm will be able to handle imbalanced data.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CC9B6650-B245-5634-6A27-4963CF9765D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498512043"/>
      </p:ext>
    </p:extLst>
  </p:cSld>
  <p:clrMapOvr>
    <a:masterClrMapping/>
  </p:clrMapOvr>
  <mc:AlternateContent xmlns:mc="http://schemas.openxmlformats.org/markup-compatibility/2006">
    <mc:Choice xmlns:p14="http://schemas.microsoft.com/office/powerpoint/2010/main" Requires="p14">
      <p:transition spd="slow" p14:dur="2000" advTm="51297"/>
    </mc:Choice>
    <mc:Fallback>
      <p:transition spd="slow" advTm="51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F5EF-2F3C-D543-2F91-1233D848415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15AAC6C-061F-00EF-E884-7104EAB0DA51}"/>
              </a:ext>
            </a:extLst>
          </p:cNvPr>
          <p:cNvSpPr>
            <a:spLocks noGrp="1"/>
          </p:cNvSpPr>
          <p:nvPr>
            <p:ph idx="1"/>
          </p:nvPr>
        </p:nvSpPr>
        <p:spPr>
          <a:xfrm>
            <a:off x="1451579" y="2015732"/>
            <a:ext cx="9603275" cy="4037749"/>
          </a:xfrm>
        </p:spPr>
        <p:txBody>
          <a:bodyPr>
            <a:normAutofit fontScale="70000" lnSpcReduction="20000"/>
          </a:bodyPr>
          <a:lstStyle/>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import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numpy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as np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import pandas as pd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import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sklearn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import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scipy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import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matplotlib.pyplot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import seaborn as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sklearn.metrics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classification_report,accuracy_score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sklearn.ensemble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IsolationForest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sklearn.neighbors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LocalOutlierFactor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sklearn.svm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OneClassSVM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from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pylab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import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rcParams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rcParams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figure.figsize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14, 8</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RANDOM_SEED = 42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LABELS = ["Normal", "Fraud"]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Audio 3">
            <a:hlinkClick r:id="" action="ppaction://media"/>
            <a:extLst>
              <a:ext uri="{FF2B5EF4-FFF2-40B4-BE49-F238E27FC236}">
                <a16:creationId xmlns:a16="http://schemas.microsoft.com/office/drawing/2014/main" id="{FD2A8B5D-8C2A-547C-F925-ED122AA695C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85914326"/>
      </p:ext>
    </p:extLst>
  </p:cSld>
  <p:clrMapOvr>
    <a:masterClrMapping/>
  </p:clrMapOvr>
  <mc:AlternateContent xmlns:mc="http://schemas.openxmlformats.org/markup-compatibility/2006">
    <mc:Choice xmlns:p14="http://schemas.microsoft.com/office/powerpoint/2010/main" Requires="p14">
      <p:transition spd="slow" p14:dur="2000" advTm="16946"/>
    </mc:Choice>
    <mc:Fallback>
      <p:transition spd="slow" advTm="16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E3CF-9BDE-ED25-20BF-B377C15E66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73B9BF-B9D7-00C1-C314-ACA28230A344}"/>
              </a:ext>
            </a:extLst>
          </p:cNvPr>
          <p:cNvSpPr>
            <a:spLocks noGrp="1"/>
          </p:cNvSpPr>
          <p:nvPr>
            <p:ph idx="1"/>
          </p:nvPr>
        </p:nvSpPr>
        <p:spPr/>
        <p:txBody>
          <a:bodyPr/>
          <a:lstStyle/>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Step 1: Exploratory Data Analysis (EDA)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Load the dataset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data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pd.read_csv</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('creditcard.csv',</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sep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data.head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data.info()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10" name="Picture 9">
            <a:extLst>
              <a:ext uri="{FF2B5EF4-FFF2-40B4-BE49-F238E27FC236}">
                <a16:creationId xmlns:a16="http://schemas.microsoft.com/office/drawing/2014/main" id="{4B90B9B2-B22A-CDAB-5271-70176503FCD3}"/>
              </a:ext>
            </a:extLst>
          </p:cNvPr>
          <p:cNvPicPr>
            <a:picLocks noChangeAspect="1"/>
          </p:cNvPicPr>
          <p:nvPr/>
        </p:nvPicPr>
        <p:blipFill>
          <a:blip r:embed="rId4"/>
          <a:stretch>
            <a:fillRect/>
          </a:stretch>
        </p:blipFill>
        <p:spPr>
          <a:xfrm>
            <a:off x="5916461" y="2094271"/>
            <a:ext cx="5943600" cy="3632373"/>
          </a:xfrm>
          <a:prstGeom prst="rect">
            <a:avLst/>
          </a:prstGeom>
        </p:spPr>
      </p:pic>
      <p:pic>
        <p:nvPicPr>
          <p:cNvPr id="11" name="Audio 10">
            <a:hlinkClick r:id="" action="ppaction://media"/>
            <a:extLst>
              <a:ext uri="{FF2B5EF4-FFF2-40B4-BE49-F238E27FC236}">
                <a16:creationId xmlns:a16="http://schemas.microsoft.com/office/drawing/2014/main" id="{0240E5F5-DE03-5DF4-CBE3-09F902FB5F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8092009"/>
      </p:ext>
    </p:extLst>
  </p:cSld>
  <p:clrMapOvr>
    <a:masterClrMapping/>
  </p:clrMapOvr>
  <mc:AlternateContent xmlns:mc="http://schemas.openxmlformats.org/markup-compatibility/2006">
    <mc:Choice xmlns:p14="http://schemas.microsoft.com/office/powerpoint/2010/main" Requires="p14">
      <p:transition spd="slow" p14:dur="2000" advTm="15179"/>
    </mc:Choice>
    <mc:Fallback>
      <p:transition spd="slow" advTm="15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C2B73-D155-85B8-8AD6-88A29F3EF1D4}"/>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768E6E58-E034-557E-AA60-F97A5118EEBF}"/>
              </a:ext>
            </a:extLst>
          </p:cNvPr>
          <p:cNvPicPr>
            <a:picLocks noGrp="1" noChangeAspect="1"/>
          </p:cNvPicPr>
          <p:nvPr>
            <p:ph idx="1"/>
          </p:nvPr>
        </p:nvPicPr>
        <p:blipFill>
          <a:blip r:embed="rId4"/>
          <a:stretch>
            <a:fillRect/>
          </a:stretch>
        </p:blipFill>
        <p:spPr>
          <a:xfrm>
            <a:off x="2300749" y="2016124"/>
            <a:ext cx="7423354" cy="4247023"/>
          </a:xfrm>
          <a:prstGeom prst="rect">
            <a:avLst/>
          </a:prstGeom>
        </p:spPr>
      </p:pic>
      <p:pic>
        <p:nvPicPr>
          <p:cNvPr id="8" name="Audio 7">
            <a:hlinkClick r:id="" action="ppaction://media"/>
            <a:extLst>
              <a:ext uri="{FF2B5EF4-FFF2-40B4-BE49-F238E27FC236}">
                <a16:creationId xmlns:a16="http://schemas.microsoft.com/office/drawing/2014/main" id="{0CA4FF50-3EAE-272A-DB35-E60E16760C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09408143"/>
      </p:ext>
    </p:extLst>
  </p:cSld>
  <p:clrMapOvr>
    <a:masterClrMapping/>
  </p:clrMapOvr>
  <mc:AlternateContent xmlns:mc="http://schemas.openxmlformats.org/markup-compatibility/2006">
    <mc:Choice xmlns:p14="http://schemas.microsoft.com/office/powerpoint/2010/main" Requires="p14">
      <p:transition spd="slow" p14:dur="2000" advTm="36566"/>
    </mc:Choice>
    <mc:Fallback>
      <p:transition spd="slow" advTm="36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D4212-C9D6-2722-F306-1DD0D56472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2A35B1-9939-0299-C091-A43DD8958BFE}"/>
              </a:ext>
            </a:extLst>
          </p:cNvPr>
          <p:cNvSpPr>
            <a:spLocks noGrp="1"/>
          </p:cNvSpPr>
          <p:nvPr>
            <p:ph idx="1"/>
          </p:nvPr>
        </p:nvSpPr>
        <p:spPr/>
        <p:txBody>
          <a:bodyPr>
            <a:normAutofit/>
          </a:bodyPr>
          <a:lstStyle/>
          <a:p>
            <a:pPr marL="0" indent="0">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data.isnull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values.any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400DBA0A-79F5-9BB0-5E46-8337B4EAFD46}"/>
              </a:ext>
            </a:extLst>
          </p:cNvPr>
          <p:cNvPicPr>
            <a:picLocks noChangeAspect="1"/>
          </p:cNvPicPr>
          <p:nvPr/>
        </p:nvPicPr>
        <p:blipFill>
          <a:blip r:embed="rId4"/>
          <a:stretch>
            <a:fillRect/>
          </a:stretch>
        </p:blipFill>
        <p:spPr>
          <a:xfrm>
            <a:off x="1759974" y="2849245"/>
            <a:ext cx="7307826" cy="1988226"/>
          </a:xfrm>
          <a:prstGeom prst="rect">
            <a:avLst/>
          </a:prstGeom>
        </p:spPr>
      </p:pic>
      <p:pic>
        <p:nvPicPr>
          <p:cNvPr id="5" name="Audio 4">
            <a:hlinkClick r:id="" action="ppaction://media"/>
            <a:extLst>
              <a:ext uri="{FF2B5EF4-FFF2-40B4-BE49-F238E27FC236}">
                <a16:creationId xmlns:a16="http://schemas.microsoft.com/office/drawing/2014/main" id="{709223E7-16A0-B514-BA1F-53FBBCC4A35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10024531"/>
      </p:ext>
    </p:extLst>
  </p:cSld>
  <p:clrMapOvr>
    <a:masterClrMapping/>
  </p:clrMapOvr>
  <mc:AlternateContent xmlns:mc="http://schemas.openxmlformats.org/markup-compatibility/2006">
    <mc:Choice xmlns:p14="http://schemas.microsoft.com/office/powerpoint/2010/main" Requires="p14">
      <p:transition spd="slow" p14:dur="2000" advTm="11434"/>
    </mc:Choice>
    <mc:Fallback>
      <p:transition spd="slow" advTm="1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2527-0988-01C1-FD99-C15090529A41}"/>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9E072215-79DE-D6FD-E60D-703E6BF5C240}"/>
              </a:ext>
            </a:extLst>
          </p:cNvPr>
          <p:cNvSpPr>
            <a:spLocks noGrp="1"/>
          </p:cNvSpPr>
          <p:nvPr>
            <p:ph idx="1"/>
          </p:nvPr>
        </p:nvSpPr>
        <p:spPr/>
        <p:txBody>
          <a:bodyPr>
            <a:normAutofit fontScale="85000" lnSpcReduction="20000"/>
          </a:bodyPr>
          <a:lstStyle/>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count_classes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pd.value_counts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(data['Class'], sort = True)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count_classes.plot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(kind = 'bar', rot=0)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plt.title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("Transaction Class Distribution")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plt.xticks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(range(2), LABELS)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plt.xlabel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("Class")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plt.ylabel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("Frequency")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7" name="Picture 6">
            <a:extLst>
              <a:ext uri="{FF2B5EF4-FFF2-40B4-BE49-F238E27FC236}">
                <a16:creationId xmlns:a16="http://schemas.microsoft.com/office/drawing/2014/main" id="{4321D1B4-B6E8-1E40-F3EF-9DF70340B8B4}"/>
              </a:ext>
            </a:extLst>
          </p:cNvPr>
          <p:cNvPicPr>
            <a:picLocks noChangeAspect="1"/>
          </p:cNvPicPr>
          <p:nvPr/>
        </p:nvPicPr>
        <p:blipFill>
          <a:blip r:embed="rId4"/>
          <a:stretch>
            <a:fillRect/>
          </a:stretch>
        </p:blipFill>
        <p:spPr>
          <a:xfrm>
            <a:off x="6096000" y="1843431"/>
            <a:ext cx="5943600" cy="4210050"/>
          </a:xfrm>
          <a:prstGeom prst="rect">
            <a:avLst/>
          </a:prstGeom>
        </p:spPr>
      </p:pic>
      <p:pic>
        <p:nvPicPr>
          <p:cNvPr id="8" name="Audio 7">
            <a:hlinkClick r:id="" action="ppaction://media"/>
            <a:extLst>
              <a:ext uri="{FF2B5EF4-FFF2-40B4-BE49-F238E27FC236}">
                <a16:creationId xmlns:a16="http://schemas.microsoft.com/office/drawing/2014/main" id="{DBDF7849-ADF0-D19B-8DE3-3B95129439D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81807273"/>
      </p:ext>
    </p:extLst>
  </p:cSld>
  <p:clrMapOvr>
    <a:masterClrMapping/>
  </p:clrMapOvr>
  <mc:AlternateContent xmlns:mc="http://schemas.openxmlformats.org/markup-compatibility/2006">
    <mc:Choice xmlns:p14="http://schemas.microsoft.com/office/powerpoint/2010/main" Requires="p14">
      <p:transition spd="slow" p14:dur="2000" advTm="18918"/>
    </mc:Choice>
    <mc:Fallback>
      <p:transition spd="slow" advTm="18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3007</TotalTime>
  <Words>2258</Words>
  <Application>Microsoft Office PowerPoint</Application>
  <PresentationFormat>Widescreen</PresentationFormat>
  <Paragraphs>193</Paragraphs>
  <Slides>33</Slides>
  <Notes>0</Notes>
  <HiddenSlides>0</HiddenSlides>
  <MMClips>33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Gill Sans MT</vt:lpstr>
      <vt:lpstr>Segoe UI</vt:lpstr>
      <vt:lpstr>Symbol</vt:lpstr>
      <vt:lpstr>Times New Roman</vt:lpstr>
      <vt:lpstr>Gallery</vt:lpstr>
      <vt:lpstr>Data Science Bootcamp Capstone Project </vt:lpstr>
      <vt:lpstr>Problem statement</vt:lpstr>
      <vt:lpstr>introduction</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selection and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 of 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Bootcamp Capstone Project </dc:title>
  <dc:creator>lenovo</dc:creator>
  <cp:lastModifiedBy>lenovo</cp:lastModifiedBy>
  <cp:revision>65</cp:revision>
  <dcterms:created xsi:type="dcterms:W3CDTF">2024-05-25T19:49:13Z</dcterms:created>
  <dcterms:modified xsi:type="dcterms:W3CDTF">2024-05-27T21:56:17Z</dcterms:modified>
</cp:coreProperties>
</file>